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1"/>
  </p:notesMasterIdLst>
  <p:sldIdLst>
    <p:sldId id="1183" r:id="rId5"/>
    <p:sldId id="1187" r:id="rId6"/>
    <p:sldId id="1188" r:id="rId7"/>
    <p:sldId id="1184" r:id="rId8"/>
    <p:sldId id="1185" r:id="rId9"/>
    <p:sldId id="1186" r:id="rId10"/>
  </p:sldIdLst>
  <p:sldSz cx="16256000" cy="9131300"/>
  <p:notesSz cx="16256000" cy="9131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823A720-FF8F-FC46-84E2-E0BA345883AD}">
          <p14:sldIdLst>
            <p14:sldId id="1183"/>
            <p14:sldId id="1187"/>
            <p14:sldId id="1188"/>
            <p14:sldId id="1184"/>
            <p14:sldId id="1185"/>
            <p14:sldId id="1186"/>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ya Albert" initials="TA" lastIdx="45" clrIdx="0">
    <p:extLst>
      <p:ext uri="{19B8F6BF-5375-455C-9EA6-DF929625EA0E}">
        <p15:presenceInfo xmlns:p15="http://schemas.microsoft.com/office/powerpoint/2012/main" userId="S::talbert@careersandenterprise.co.uk::f632ff57-f791-4690-a39a-de25048db504" providerId="AD"/>
      </p:ext>
    </p:extLst>
  </p:cmAuthor>
  <p:cmAuthor id="2" name="Diana Scutelnicu" initials="DS" lastIdx="2" clrIdx="1">
    <p:extLst>
      <p:ext uri="{19B8F6BF-5375-455C-9EA6-DF929625EA0E}">
        <p15:presenceInfo xmlns:p15="http://schemas.microsoft.com/office/powerpoint/2012/main" userId="Diana Scutelnic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5756"/>
    <a:srgbClr val="006892"/>
    <a:srgbClr val="505E92"/>
    <a:srgbClr val="EC6D51"/>
    <a:srgbClr val="EC5E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43"/>
    <p:restoredTop sz="91069" autoAdjust="0"/>
  </p:normalViewPr>
  <p:slideViewPr>
    <p:cSldViewPr>
      <p:cViewPr varScale="1">
        <p:scale>
          <a:sx n="76" d="100"/>
          <a:sy n="76" d="100"/>
        </p:scale>
        <p:origin x="786" y="120"/>
      </p:cViewPr>
      <p:guideLst>
        <p:guide orient="horz" pos="2880"/>
        <p:guide pos="2160"/>
      </p:guideLst>
    </p:cSldViewPr>
  </p:slideViewPr>
  <p:outlineViewPr>
    <p:cViewPr>
      <p:scale>
        <a:sx n="33" d="100"/>
        <a:sy n="33" d="100"/>
      </p:scale>
      <p:origin x="0" y="-74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043738"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9207500" y="0"/>
            <a:ext cx="7045325" cy="457200"/>
          </a:xfrm>
          <a:prstGeom prst="rect">
            <a:avLst/>
          </a:prstGeom>
        </p:spPr>
        <p:txBody>
          <a:bodyPr vert="horz" lIns="91440" tIns="45720" rIns="91440" bIns="45720" rtlCol="0"/>
          <a:lstStyle>
            <a:lvl1pPr algn="r">
              <a:defRPr sz="1200"/>
            </a:lvl1pPr>
          </a:lstStyle>
          <a:p>
            <a:fld id="{E9EBD6CB-74C0-9043-83A7-DDEB1A26DFD9}" type="datetimeFigureOut">
              <a:rPr lang="en-US" smtClean="0"/>
              <a:t>3/8/2024</a:t>
            </a:fld>
            <a:endParaRPr lang="en-US"/>
          </a:p>
        </p:txBody>
      </p:sp>
      <p:sp>
        <p:nvSpPr>
          <p:cNvPr id="4" name="Slide Image Placeholder 3"/>
          <p:cNvSpPr>
            <a:spLocks noGrp="1" noRot="1" noChangeAspect="1"/>
          </p:cNvSpPr>
          <p:nvPr>
            <p:ph type="sldImg" idx="2"/>
          </p:nvPr>
        </p:nvSpPr>
        <p:spPr>
          <a:xfrm>
            <a:off x="5384800" y="1141413"/>
            <a:ext cx="5486400" cy="30813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625600" y="4394200"/>
            <a:ext cx="13004800" cy="35956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74100"/>
            <a:ext cx="7043738"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9207500" y="8674100"/>
            <a:ext cx="7045325" cy="457200"/>
          </a:xfrm>
          <a:prstGeom prst="rect">
            <a:avLst/>
          </a:prstGeom>
        </p:spPr>
        <p:txBody>
          <a:bodyPr vert="horz" lIns="91440" tIns="45720" rIns="91440" bIns="45720" rtlCol="0" anchor="b"/>
          <a:lstStyle>
            <a:lvl1pPr algn="r">
              <a:defRPr sz="1200"/>
            </a:lvl1pPr>
          </a:lstStyle>
          <a:p>
            <a:fld id="{FA6425AE-05DF-8547-8AF4-C4AFDFC471A2}" type="slidenum">
              <a:rPr lang="en-US" smtClean="0"/>
              <a:t>‹#›</a:t>
            </a:fld>
            <a:endParaRPr lang="en-US"/>
          </a:p>
        </p:txBody>
      </p:sp>
    </p:spTree>
    <p:extLst>
      <p:ext uri="{BB962C8B-B14F-4D97-AF65-F5344CB8AC3E}">
        <p14:creationId xmlns:p14="http://schemas.microsoft.com/office/powerpoint/2010/main" val="3957467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Future Skills Questionnaire asks you to reflect on your own careers knowledge and skills. The FSQ is completed by learners across the country to help them think about their future.</a:t>
            </a:r>
          </a:p>
        </p:txBody>
      </p:sp>
      <p:sp>
        <p:nvSpPr>
          <p:cNvPr id="4" name="Slide Number Placeholder 3"/>
          <p:cNvSpPr>
            <a:spLocks noGrp="1"/>
          </p:cNvSpPr>
          <p:nvPr>
            <p:ph type="sldNum" sz="quarter" idx="5"/>
          </p:nvPr>
        </p:nvSpPr>
        <p:spPr/>
        <p:txBody>
          <a:bodyPr/>
          <a:lstStyle/>
          <a:p>
            <a:fld id="{FA6425AE-05DF-8547-8AF4-C4AFDFC471A2}" type="slidenum">
              <a:rPr lang="en-US" smtClean="0"/>
              <a:t>1</a:t>
            </a:fld>
            <a:endParaRPr lang="en-US"/>
          </a:p>
        </p:txBody>
      </p:sp>
    </p:spTree>
    <p:extLst>
      <p:ext uri="{BB962C8B-B14F-4D97-AF65-F5344CB8AC3E}">
        <p14:creationId xmlns:p14="http://schemas.microsoft.com/office/powerpoint/2010/main" val="211107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asking you to complete this questionnaire for a couple of reasons. </a:t>
            </a:r>
          </a:p>
          <a:p>
            <a:endParaRPr lang="en-GB" dirty="0"/>
          </a:p>
          <a:p>
            <a:pPr marL="228600" indent="-228600">
              <a:buAutoNum type="arabicParenR"/>
            </a:pPr>
            <a:r>
              <a:rPr lang="en-GB" dirty="0"/>
              <a:t>Firstly, this exercise will help you think about and reflect on your own strengths and knowledge. It will encourage you to think about the sorts of jobs you might want to do in the future and what you might need to do to get there. </a:t>
            </a:r>
          </a:p>
          <a:p>
            <a:pPr marL="228600" indent="-228600">
              <a:buAutoNum type="arabicParenR"/>
            </a:pPr>
            <a:r>
              <a:rPr lang="en-GB" dirty="0"/>
              <a:t>Hearing your views, needs and interests will help [Careers Leader] shape the careers programme moving forward. Your responses could influence the types of speakers that come into school, or what activities we do during [careers days/ drop down days/ careers lessons].</a:t>
            </a:r>
          </a:p>
          <a:p>
            <a:pPr marL="228600" indent="-228600">
              <a:buAutoNum type="arabicParenR"/>
            </a:pPr>
            <a:r>
              <a:rPr lang="en-GB" dirty="0"/>
              <a:t>And finally, we want to make sure that you have the support you need to make informed decisions about your next steps after school. </a:t>
            </a:r>
          </a:p>
          <a:p>
            <a:pPr marL="228600" indent="-228600">
              <a:buAutoNum type="arabicParenR"/>
            </a:pPr>
            <a:endParaRPr lang="en-GB" dirty="0"/>
          </a:p>
          <a:p>
            <a:pPr marL="228600" indent="-228600">
              <a:buAutoNum type="arabicParenR"/>
            </a:pPr>
            <a:endParaRPr lang="en-GB" dirty="0"/>
          </a:p>
          <a:p>
            <a:pPr marL="0" indent="0">
              <a:buNone/>
            </a:pPr>
            <a:r>
              <a:rPr lang="en-GB" dirty="0"/>
              <a:t>There are two sections to the questionnaire. </a:t>
            </a:r>
          </a:p>
          <a:p>
            <a:endParaRPr lang="en-GB" dirty="0"/>
          </a:p>
        </p:txBody>
      </p:sp>
      <p:sp>
        <p:nvSpPr>
          <p:cNvPr id="4" name="Slide Number Placeholder 3"/>
          <p:cNvSpPr>
            <a:spLocks noGrp="1"/>
          </p:cNvSpPr>
          <p:nvPr>
            <p:ph type="sldNum" sz="quarter" idx="5"/>
          </p:nvPr>
        </p:nvSpPr>
        <p:spPr/>
        <p:txBody>
          <a:bodyPr/>
          <a:lstStyle/>
          <a:p>
            <a:fld id="{FA6425AE-05DF-8547-8AF4-C4AFDFC471A2}" type="slidenum">
              <a:rPr lang="en-US" smtClean="0"/>
              <a:t>2</a:t>
            </a:fld>
            <a:endParaRPr lang="en-US"/>
          </a:p>
        </p:txBody>
      </p:sp>
    </p:spTree>
    <p:extLst>
      <p:ext uri="{BB962C8B-B14F-4D97-AF65-F5344CB8AC3E}">
        <p14:creationId xmlns:p14="http://schemas.microsoft.com/office/powerpoint/2010/main" val="570729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asking you to complete this questionnaire for a couple of reasons. </a:t>
            </a:r>
          </a:p>
          <a:p>
            <a:endParaRPr lang="en-GB" dirty="0"/>
          </a:p>
          <a:p>
            <a:pPr marL="228600" indent="-228600">
              <a:buAutoNum type="arabicParenR"/>
            </a:pPr>
            <a:r>
              <a:rPr lang="en-GB" dirty="0"/>
              <a:t>Firstly, this exercise will help you think about and reflect on your own strengths and knowledge. It will encourage you to think about the sorts of jobs you might want to do in the future and what you might need to do to get there. </a:t>
            </a:r>
          </a:p>
          <a:p>
            <a:pPr marL="228600" indent="-228600">
              <a:buAutoNum type="arabicParenR"/>
            </a:pPr>
            <a:r>
              <a:rPr lang="en-GB" dirty="0"/>
              <a:t>Hearing your views, needs and interests will help [Careers Leader] shape the careers programme moving forward. Your responses could influence the types of speakers that come into school, or what activities we do during [careers days/ drop down days/ careers lessons].</a:t>
            </a:r>
          </a:p>
          <a:p>
            <a:pPr marL="228600" indent="-228600">
              <a:buAutoNum type="arabicParenR"/>
            </a:pPr>
            <a:r>
              <a:rPr lang="en-GB" dirty="0"/>
              <a:t>And finally, we want to make sure that you have the support you need to make informed decisions about your next steps after school. </a:t>
            </a:r>
          </a:p>
          <a:p>
            <a:pPr marL="228600" indent="-228600">
              <a:buAutoNum type="arabicParenR"/>
            </a:pPr>
            <a:endParaRPr lang="en-GB" dirty="0"/>
          </a:p>
          <a:p>
            <a:pPr marL="228600" indent="-228600">
              <a:buAutoNum type="arabicParenR"/>
            </a:pPr>
            <a:endParaRPr lang="en-GB" dirty="0"/>
          </a:p>
          <a:p>
            <a:pPr marL="0" indent="0">
              <a:buNone/>
            </a:pPr>
            <a:r>
              <a:rPr lang="en-GB" dirty="0"/>
              <a:t>There are two sections to the questionnaire. </a:t>
            </a:r>
          </a:p>
          <a:p>
            <a:endParaRPr lang="en-GB" dirty="0"/>
          </a:p>
        </p:txBody>
      </p:sp>
      <p:sp>
        <p:nvSpPr>
          <p:cNvPr id="4" name="Slide Number Placeholder 3"/>
          <p:cNvSpPr>
            <a:spLocks noGrp="1"/>
          </p:cNvSpPr>
          <p:nvPr>
            <p:ph type="sldNum" sz="quarter" idx="5"/>
          </p:nvPr>
        </p:nvSpPr>
        <p:spPr/>
        <p:txBody>
          <a:bodyPr/>
          <a:lstStyle/>
          <a:p>
            <a:fld id="{FA6425AE-05DF-8547-8AF4-C4AFDFC471A2}" type="slidenum">
              <a:rPr lang="en-US" smtClean="0"/>
              <a:t>3</a:t>
            </a:fld>
            <a:endParaRPr lang="en-US"/>
          </a:p>
        </p:txBody>
      </p:sp>
    </p:spTree>
    <p:extLst>
      <p:ext uri="{BB962C8B-B14F-4D97-AF65-F5344CB8AC3E}">
        <p14:creationId xmlns:p14="http://schemas.microsoft.com/office/powerpoint/2010/main" val="1397849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first section will ask you about your careers related knowledge and skills. A career isn’t just what job you do, it’s a journey. It will include the different jobs you do over your life, but also your education, your skills and experiences. </a:t>
            </a:r>
          </a:p>
          <a:p>
            <a:endParaRPr lang="en-GB" dirty="0"/>
          </a:p>
          <a:p>
            <a:r>
              <a:rPr lang="en-GB" dirty="0"/>
              <a:t>This section will also give you an opportunity to write about what you’d like to do after you finish school, but don’t worry if you don’t know yet!</a:t>
            </a:r>
          </a:p>
          <a:p>
            <a:endParaRPr lang="en-GB" dirty="0"/>
          </a:p>
          <a:p>
            <a:endParaRPr lang="en-GB" dirty="0"/>
          </a:p>
        </p:txBody>
      </p:sp>
      <p:sp>
        <p:nvSpPr>
          <p:cNvPr id="4" name="Slide Number Placeholder 3"/>
          <p:cNvSpPr>
            <a:spLocks noGrp="1"/>
          </p:cNvSpPr>
          <p:nvPr>
            <p:ph type="sldNum" sz="quarter" idx="5"/>
          </p:nvPr>
        </p:nvSpPr>
        <p:spPr/>
        <p:txBody>
          <a:bodyPr/>
          <a:lstStyle/>
          <a:p>
            <a:fld id="{FA6425AE-05DF-8547-8AF4-C4AFDFC471A2}" type="slidenum">
              <a:rPr lang="en-US" smtClean="0"/>
              <a:t>4</a:t>
            </a:fld>
            <a:endParaRPr lang="en-US"/>
          </a:p>
        </p:txBody>
      </p:sp>
    </p:spTree>
    <p:extLst>
      <p:ext uri="{BB962C8B-B14F-4D97-AF65-F5344CB8AC3E}">
        <p14:creationId xmlns:p14="http://schemas.microsoft.com/office/powerpoint/2010/main" val="801076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second section will ask you to reflect on eight skills that you’ll develop throughout your life. Skills aren’t you qualifications, they are personal qualities and things that someone is able to do, for example leadership, problem solving or teamwork. </a:t>
            </a:r>
          </a:p>
        </p:txBody>
      </p:sp>
      <p:sp>
        <p:nvSpPr>
          <p:cNvPr id="4" name="Slide Number Placeholder 3"/>
          <p:cNvSpPr>
            <a:spLocks noGrp="1"/>
          </p:cNvSpPr>
          <p:nvPr>
            <p:ph type="sldNum" sz="quarter" idx="5"/>
          </p:nvPr>
        </p:nvSpPr>
        <p:spPr/>
        <p:txBody>
          <a:bodyPr/>
          <a:lstStyle/>
          <a:p>
            <a:fld id="{FA6425AE-05DF-8547-8AF4-C4AFDFC471A2}" type="slidenum">
              <a:rPr lang="en-US" smtClean="0"/>
              <a:t>5</a:t>
            </a:fld>
            <a:endParaRPr lang="en-US"/>
          </a:p>
        </p:txBody>
      </p:sp>
    </p:spTree>
    <p:extLst>
      <p:ext uri="{BB962C8B-B14F-4D97-AF65-F5344CB8AC3E}">
        <p14:creationId xmlns:p14="http://schemas.microsoft.com/office/powerpoint/2010/main" val="666759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have received a link to access your Future Skills Questionnaire. Your name should be at the top of the page. </a:t>
            </a:r>
          </a:p>
          <a:p>
            <a:endParaRPr lang="en-GB" dirty="0"/>
          </a:p>
          <a:p>
            <a:r>
              <a:rPr lang="en-GB" dirty="0"/>
              <a:t>The questionnaire should take between 10-15 minutes to complete. You should answer it on your own. Make sure you take your time to read and answer each question carefully. </a:t>
            </a:r>
          </a:p>
          <a:p>
            <a:endParaRPr lang="en-GB" dirty="0"/>
          </a:p>
          <a:p>
            <a:r>
              <a:rPr lang="en-GB" dirty="0"/>
              <a:t>This isn’t a test and there are no right or wrong answers. It’s just an opportunity for you to reflect on your own knowledge and skills and help us plan the careers programme moving forward. </a:t>
            </a:r>
          </a:p>
          <a:p>
            <a:endParaRPr lang="en-GB" dirty="0"/>
          </a:p>
          <a:p>
            <a:r>
              <a:rPr lang="en-GB" dirty="0"/>
              <a:t>If you have any questions or concerns after completing the survey you can speak to [name].</a:t>
            </a:r>
          </a:p>
          <a:p>
            <a:endParaRPr lang="en-GB" dirty="0"/>
          </a:p>
          <a:p>
            <a:r>
              <a:rPr lang="en-GB" dirty="0"/>
              <a:t>Does anyone have any questions before we start?</a:t>
            </a:r>
          </a:p>
        </p:txBody>
      </p:sp>
      <p:sp>
        <p:nvSpPr>
          <p:cNvPr id="4" name="Slide Number Placeholder 3"/>
          <p:cNvSpPr>
            <a:spLocks noGrp="1"/>
          </p:cNvSpPr>
          <p:nvPr>
            <p:ph type="sldNum" sz="quarter" idx="5"/>
          </p:nvPr>
        </p:nvSpPr>
        <p:spPr/>
        <p:txBody>
          <a:bodyPr/>
          <a:lstStyle/>
          <a:p>
            <a:fld id="{FA6425AE-05DF-8547-8AF4-C4AFDFC471A2}" type="slidenum">
              <a:rPr lang="en-US" smtClean="0"/>
              <a:t>6</a:t>
            </a:fld>
            <a:endParaRPr lang="en-US"/>
          </a:p>
        </p:txBody>
      </p:sp>
    </p:spTree>
    <p:extLst>
      <p:ext uri="{BB962C8B-B14F-4D97-AF65-F5344CB8AC3E}">
        <p14:creationId xmlns:p14="http://schemas.microsoft.com/office/powerpoint/2010/main" val="923465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219200" y="2830703"/>
            <a:ext cx="13817600" cy="1917573"/>
          </a:xfrm>
          <a:prstGeom prst="rect">
            <a:avLst/>
          </a:prstGeom>
        </p:spPr>
        <p:txBody>
          <a:bodyPr wrap="square" lIns="0" tIns="0" rIns="0" bIns="0">
            <a:spAutoFit/>
          </a:bodyPr>
          <a:lstStyle>
            <a:lvl1pPr>
              <a:defRPr/>
            </a:lvl1pPr>
          </a:lstStyle>
          <a:p>
            <a:r>
              <a:rPr lang="en-US"/>
              <a:t>Click to edit Master title style</a:t>
            </a:r>
            <a:endParaRPr/>
          </a:p>
        </p:txBody>
      </p:sp>
      <p:sp>
        <p:nvSpPr>
          <p:cNvPr id="3" name="Holder 3"/>
          <p:cNvSpPr>
            <a:spLocks noGrp="1"/>
          </p:cNvSpPr>
          <p:nvPr>
            <p:ph type="subTitle" idx="4"/>
          </p:nvPr>
        </p:nvSpPr>
        <p:spPr>
          <a:xfrm>
            <a:off x="2438400" y="5113528"/>
            <a:ext cx="11379200" cy="2282825"/>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lang="en-GB"/>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61048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A8A8"/>
                </a:solidFill>
                <a:latin typeface="Lato"/>
                <a:cs typeface="Lato"/>
              </a:defRPr>
            </a:lvl1pPr>
          </a:lstStyle>
          <a:p>
            <a:r>
              <a:rPr lang="en-US"/>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a:t>Click to 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lang="en-GB"/>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186140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A8A8"/>
                </a:solidFill>
                <a:latin typeface="Lato"/>
                <a:cs typeface="Lato"/>
              </a:defRPr>
            </a:lvl1pPr>
          </a:lstStyle>
          <a:p>
            <a:r>
              <a:rPr lang="en-US"/>
              <a:t>Click to edit Master title style</a:t>
            </a:r>
            <a:endParaRPr/>
          </a:p>
        </p:txBody>
      </p:sp>
      <p:sp>
        <p:nvSpPr>
          <p:cNvPr id="3" name="Holder 3"/>
          <p:cNvSpPr>
            <a:spLocks noGrp="1"/>
          </p:cNvSpPr>
          <p:nvPr>
            <p:ph sz="half" idx="2"/>
          </p:nvPr>
        </p:nvSpPr>
        <p:spPr>
          <a:xfrm>
            <a:off x="812800" y="2100199"/>
            <a:ext cx="7071360" cy="6026658"/>
          </a:xfrm>
          <a:prstGeom prst="rect">
            <a:avLst/>
          </a:prstGeom>
        </p:spPr>
        <p:txBody>
          <a:bodyPr wrap="square" lIns="0" tIns="0" rIns="0" bIns="0">
            <a:spAutoFit/>
          </a:bodyPr>
          <a:lstStyle>
            <a:lvl1pPr>
              <a:defRPr/>
            </a:lvl1pPr>
          </a:lstStyle>
          <a:p>
            <a:pPr lvl="0"/>
            <a:r>
              <a:rPr lang="en-US"/>
              <a:t>Click to edit Master text styles</a:t>
            </a:r>
          </a:p>
        </p:txBody>
      </p:sp>
      <p:sp>
        <p:nvSpPr>
          <p:cNvPr id="4" name="Holder 4"/>
          <p:cNvSpPr>
            <a:spLocks noGrp="1"/>
          </p:cNvSpPr>
          <p:nvPr>
            <p:ph sz="half" idx="3"/>
          </p:nvPr>
        </p:nvSpPr>
        <p:spPr>
          <a:xfrm>
            <a:off x="10887061" y="2782090"/>
            <a:ext cx="3571875" cy="5141595"/>
          </a:xfrm>
          <a:prstGeom prst="rect">
            <a:avLst/>
          </a:prstGeom>
        </p:spPr>
        <p:txBody>
          <a:bodyPr wrap="square" lIns="0" tIns="0" rIns="0" bIns="0">
            <a:spAutoFit/>
          </a:bodyPr>
          <a:lstStyle>
            <a:lvl1pPr>
              <a:defRPr sz="5400" b="1" i="0">
                <a:solidFill>
                  <a:srgbClr val="00A8A8"/>
                </a:solidFill>
                <a:latin typeface="Lato"/>
                <a:cs typeface="Lato"/>
              </a:defRPr>
            </a:lvl1pPr>
          </a:lstStyle>
          <a:p>
            <a:pPr lvl="0"/>
            <a:r>
              <a:rPr lang="en-US"/>
              <a:t>Click to 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en-GB"/>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132837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00A8A8"/>
                </a:solidFill>
                <a:latin typeface="Lato"/>
                <a:cs typeface="Lato"/>
              </a:defRPr>
            </a:lvl1pPr>
          </a:lstStyle>
          <a:p>
            <a:r>
              <a:rPr lang="en-US"/>
              <a:t>Click to edit Master title style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lang="en-GB"/>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752731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lang="en-GB"/>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1599374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3442950" y="1016000"/>
            <a:ext cx="1797049" cy="72814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931136" y="4434072"/>
            <a:ext cx="14393727" cy="756920"/>
          </a:xfrm>
          <a:prstGeom prst="rect">
            <a:avLst/>
          </a:prstGeom>
        </p:spPr>
        <p:txBody>
          <a:bodyPr wrap="square" lIns="0" tIns="0" rIns="0" bIns="0">
            <a:spAutoFit/>
          </a:bodyPr>
          <a:lstStyle>
            <a:lvl1pPr>
              <a:defRPr sz="4800" b="1" i="0">
                <a:solidFill>
                  <a:srgbClr val="00A8A8"/>
                </a:solidFill>
                <a:latin typeface="Lato"/>
                <a:cs typeface="Lato"/>
              </a:defRPr>
            </a:lvl1pPr>
          </a:lstStyle>
          <a:p>
            <a:endParaRPr/>
          </a:p>
        </p:txBody>
      </p:sp>
      <p:sp>
        <p:nvSpPr>
          <p:cNvPr id="3" name="Holder 3"/>
          <p:cNvSpPr>
            <a:spLocks noGrp="1"/>
          </p:cNvSpPr>
          <p:nvPr>
            <p:ph type="body" idx="1"/>
          </p:nvPr>
        </p:nvSpPr>
        <p:spPr>
          <a:xfrm>
            <a:off x="1016000" y="4019550"/>
            <a:ext cx="14224000" cy="40957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527040" y="8492109"/>
            <a:ext cx="5201920" cy="456565"/>
          </a:xfrm>
          <a:prstGeom prst="rect">
            <a:avLst/>
          </a:prstGeom>
        </p:spPr>
        <p:txBody>
          <a:bodyPr wrap="square" lIns="0" tIns="0" rIns="0" bIns="0">
            <a:spAutoFit/>
          </a:bodyPr>
          <a:lstStyle>
            <a:lvl1pPr algn="ctr">
              <a:defRPr>
                <a:solidFill>
                  <a:schemeClr val="tx1">
                    <a:tint val="75000"/>
                  </a:schemeClr>
                </a:solidFill>
              </a:defRPr>
            </a:lvl1pPr>
          </a:lstStyle>
          <a:p>
            <a:endParaRPr lang="en-GB"/>
          </a:p>
        </p:txBody>
      </p:sp>
      <p:sp>
        <p:nvSpPr>
          <p:cNvPr id="5" name="Holder 5"/>
          <p:cNvSpPr>
            <a:spLocks noGrp="1"/>
          </p:cNvSpPr>
          <p:nvPr>
            <p:ph type="dt" sz="half" idx="6"/>
          </p:nvPr>
        </p:nvSpPr>
        <p:spPr>
          <a:xfrm>
            <a:off x="812800" y="8492109"/>
            <a:ext cx="3738880" cy="4565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smtClean="0"/>
              <a:t>3/8/2024</a:t>
            </a:fld>
            <a:endParaRPr lang="en-US"/>
          </a:p>
        </p:txBody>
      </p:sp>
      <p:sp>
        <p:nvSpPr>
          <p:cNvPr id="6" name="Holder 6"/>
          <p:cNvSpPr>
            <a:spLocks noGrp="1"/>
          </p:cNvSpPr>
          <p:nvPr>
            <p:ph type="sldNum" sz="quarter" idx="7"/>
          </p:nvPr>
        </p:nvSpPr>
        <p:spPr>
          <a:xfrm>
            <a:off x="11704320" y="8492109"/>
            <a:ext cx="3738880" cy="4565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431086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25400"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2470148" y="2207867"/>
            <a:ext cx="11315700" cy="705321"/>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algn="ctr">
              <a:spcBef>
                <a:spcPts val="100"/>
              </a:spcBef>
              <a:tabLst>
                <a:tab pos="1296670" algn="l"/>
                <a:tab pos="2458085" algn="l"/>
              </a:tabLst>
            </a:pPr>
            <a:r>
              <a:rPr lang="en-GB" sz="4500" b="1" kern="0" spc="-5" dirty="0">
                <a:solidFill>
                  <a:schemeClr val="bg1"/>
                </a:solidFill>
                <a:latin typeface="Lato" panose="020F0502020204030203"/>
              </a:rPr>
              <a:t>What is the Future Skills Questionnaire?</a:t>
            </a:r>
            <a:endParaRPr lang="en-GB" sz="4500" b="1" kern="0" dirty="0">
              <a:solidFill>
                <a:schemeClr val="bg1"/>
              </a:solidFill>
              <a:latin typeface="Lato" panose="020F0502020204030203"/>
            </a:endParaRPr>
          </a:p>
        </p:txBody>
      </p:sp>
      <p:sp>
        <p:nvSpPr>
          <p:cNvPr id="8" name="object 5">
            <a:extLst>
              <a:ext uri="{FF2B5EF4-FFF2-40B4-BE49-F238E27FC236}">
                <a16:creationId xmlns:a16="http://schemas.microsoft.com/office/drawing/2014/main" id="{60238C9B-4E5F-4934-A079-95F05972AD5A}"/>
              </a:ext>
            </a:extLst>
          </p:cNvPr>
          <p:cNvSpPr txBox="1"/>
          <p:nvPr/>
        </p:nvSpPr>
        <p:spPr>
          <a:xfrm>
            <a:off x="1422400" y="3743106"/>
            <a:ext cx="8156143" cy="4619213"/>
          </a:xfrm>
          <a:prstGeom prst="rect">
            <a:avLst/>
          </a:prstGeom>
        </p:spPr>
        <p:txBody>
          <a:bodyPr vert="horz" wrap="square" lIns="0" tIns="33020" rIns="0" bIns="0" rtlCol="0">
            <a:spAutoFit/>
          </a:bodyPr>
          <a:lstStyle/>
          <a:p>
            <a:pPr marL="12700" marR="912494">
              <a:spcBef>
                <a:spcPts val="260"/>
              </a:spcBef>
            </a:pPr>
            <a:r>
              <a:rPr lang="en-GB" sz="2400" spc="-10" dirty="0">
                <a:solidFill>
                  <a:schemeClr val="bg1"/>
                </a:solidFill>
                <a:latin typeface="Lato-Heavy"/>
                <a:cs typeface="Lato-Heavy"/>
              </a:rPr>
              <a:t>Learning about careers starts at a really young age and is a core part of education. Careers education helps you learn about the world and your place </a:t>
            </a:r>
            <a:r>
              <a:rPr lang="en-GB" sz="2400" spc="-10">
                <a:solidFill>
                  <a:schemeClr val="bg1"/>
                </a:solidFill>
                <a:latin typeface="Lato-Heavy"/>
                <a:cs typeface="Lato-Heavy"/>
              </a:rPr>
              <a:t>within it. </a:t>
            </a:r>
            <a:endParaRPr lang="en-GB" sz="2400" spc="-10" dirty="0">
              <a:solidFill>
                <a:schemeClr val="bg1"/>
              </a:solidFill>
              <a:latin typeface="Lato-Heavy"/>
              <a:cs typeface="Lato-Heavy"/>
            </a:endParaRPr>
          </a:p>
          <a:p>
            <a:pPr marL="12700" marR="912494">
              <a:spcBef>
                <a:spcPts val="260"/>
              </a:spcBef>
            </a:pPr>
            <a:endParaRPr lang="en-GB" sz="2400" spc="-10" dirty="0">
              <a:solidFill>
                <a:schemeClr val="bg1"/>
              </a:solidFill>
              <a:latin typeface="Lato-Heavy"/>
              <a:cs typeface="Lato-Heavy"/>
            </a:endParaRPr>
          </a:p>
          <a:p>
            <a:pPr marL="12700" marR="912494">
              <a:spcBef>
                <a:spcPts val="260"/>
              </a:spcBef>
            </a:pPr>
            <a:r>
              <a:rPr lang="en-GB" sz="2400" spc="-10" dirty="0">
                <a:solidFill>
                  <a:schemeClr val="bg1"/>
                </a:solidFill>
                <a:latin typeface="Lato-Heavy"/>
                <a:cs typeface="Lato-Heavy"/>
              </a:rPr>
              <a:t>You’ll be developing this knowledge throughout your lifetime. The FSQ captures a snapshot of your careers knowledge and skills at this point in time. The questionnaire is used nationally to support learners to think about their futures. </a:t>
            </a:r>
          </a:p>
          <a:p>
            <a:pPr marL="12700" marR="912494">
              <a:spcBef>
                <a:spcPts val="260"/>
              </a:spcBef>
            </a:pPr>
            <a:endParaRPr lang="en-GB" sz="3600" i="1" spc="-10" dirty="0">
              <a:solidFill>
                <a:schemeClr val="bg1"/>
              </a:solidFill>
              <a:latin typeface="Lato-Heavy"/>
              <a:cs typeface="Lato-Heavy"/>
            </a:endParaRPr>
          </a:p>
          <a:p>
            <a:pPr marL="12700" marR="912494">
              <a:spcBef>
                <a:spcPts val="260"/>
              </a:spcBef>
            </a:pPr>
            <a:endParaRPr lang="en-GB" sz="3600" spc="-10" dirty="0">
              <a:solidFill>
                <a:schemeClr val="bg1"/>
              </a:solidFill>
              <a:latin typeface="Lato" panose="020F0502020204030203"/>
              <a:cs typeface="Lato-Heavy"/>
            </a:endParaRPr>
          </a:p>
        </p:txBody>
      </p:sp>
      <p:pic>
        <p:nvPicPr>
          <p:cNvPr id="9" name="Picture 8" descr="A picture containing text, vector graphics, toy&#10;&#10;Description automatically generated">
            <a:extLst>
              <a:ext uri="{FF2B5EF4-FFF2-40B4-BE49-F238E27FC236}">
                <a16:creationId xmlns:a16="http://schemas.microsoft.com/office/drawing/2014/main" id="{E49C19FA-F6A8-472B-A2B5-F0023DD91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3734" y="3572587"/>
            <a:ext cx="4534331" cy="3820593"/>
          </a:xfrm>
          <a:prstGeom prst="rect">
            <a:avLst/>
          </a:prstGeom>
        </p:spPr>
      </p:pic>
      <p:sp>
        <p:nvSpPr>
          <p:cNvPr id="10" name="Oval 9">
            <a:extLst>
              <a:ext uri="{FF2B5EF4-FFF2-40B4-BE49-F238E27FC236}">
                <a16:creationId xmlns:a16="http://schemas.microsoft.com/office/drawing/2014/main" id="{A110C4F0-5307-4C7D-A5BD-53E70C702ED0}"/>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841EBCD4-8B72-4B52-BA5A-33829A90DA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474" y="345048"/>
            <a:ext cx="1797049" cy="734005"/>
          </a:xfrm>
          <a:prstGeom prst="rect">
            <a:avLst/>
          </a:prstGeom>
        </p:spPr>
      </p:pic>
    </p:spTree>
    <p:extLst>
      <p:ext uri="{BB962C8B-B14F-4D97-AF65-F5344CB8AC3E}">
        <p14:creationId xmlns:p14="http://schemas.microsoft.com/office/powerpoint/2010/main" val="3442514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25400"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981074" y="2367139"/>
            <a:ext cx="14268452" cy="373436"/>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marR="912494" algn="ctr">
              <a:lnSpc>
                <a:spcPts val="2300"/>
              </a:lnSpc>
              <a:spcBef>
                <a:spcPts val="260"/>
              </a:spcBef>
            </a:pPr>
            <a:r>
              <a:rPr lang="en-GB" sz="4800" b="1" spc="-10" dirty="0">
                <a:solidFill>
                  <a:schemeClr val="bg1"/>
                </a:solidFill>
                <a:latin typeface="Lato-Heavy"/>
                <a:cs typeface="Lato-Heavy"/>
              </a:rPr>
              <a:t>Why am I completing this questionnaire?</a:t>
            </a:r>
          </a:p>
        </p:txBody>
      </p:sp>
      <p:sp>
        <p:nvSpPr>
          <p:cNvPr id="8" name="object 5">
            <a:extLst>
              <a:ext uri="{FF2B5EF4-FFF2-40B4-BE49-F238E27FC236}">
                <a16:creationId xmlns:a16="http://schemas.microsoft.com/office/drawing/2014/main" id="{60238C9B-4E5F-4934-A079-95F05972AD5A}"/>
              </a:ext>
            </a:extLst>
          </p:cNvPr>
          <p:cNvSpPr txBox="1"/>
          <p:nvPr/>
        </p:nvSpPr>
        <p:spPr>
          <a:xfrm>
            <a:off x="1574800" y="3495526"/>
            <a:ext cx="9067800" cy="4585871"/>
          </a:xfrm>
          <a:prstGeom prst="rect">
            <a:avLst/>
          </a:prstGeom>
        </p:spPr>
        <p:txBody>
          <a:bodyPr vert="horz" wrap="square" lIns="0" tIns="33020" rIns="0" bIns="0" rtlCol="0">
            <a:spAutoFit/>
          </a:bodyPr>
          <a:lstStyle/>
          <a:p>
            <a:pPr marL="12700" marR="912494">
              <a:lnSpc>
                <a:spcPts val="2300"/>
              </a:lnSpc>
              <a:spcBef>
                <a:spcPts val="260"/>
              </a:spcBef>
            </a:pPr>
            <a:endParaRPr lang="en-GB" sz="2400" b="1" spc="-10" dirty="0">
              <a:solidFill>
                <a:schemeClr val="bg1"/>
              </a:solidFill>
              <a:latin typeface="Lato-Heavy"/>
              <a:cs typeface="Lato-Heavy"/>
            </a:endParaRPr>
          </a:p>
          <a:p>
            <a:pPr marL="355600" marR="912494" indent="-342900">
              <a:lnSpc>
                <a:spcPts val="2300"/>
              </a:lnSpc>
              <a:spcBef>
                <a:spcPts val="260"/>
              </a:spcBef>
              <a:buFont typeface="Arial" panose="020B0604020202020204" pitchFamily="34" charset="0"/>
              <a:buChar char="•"/>
            </a:pPr>
            <a:r>
              <a:rPr lang="en-GB" sz="2400" spc="-10" dirty="0">
                <a:solidFill>
                  <a:schemeClr val="bg1"/>
                </a:solidFill>
                <a:latin typeface="Lato-Heavy"/>
                <a:cs typeface="Lato-Heavy"/>
              </a:rPr>
              <a:t>To help you think about your strengths and knowledge.</a:t>
            </a:r>
          </a:p>
          <a:p>
            <a:pPr marL="355600" marR="912494" indent="-342900">
              <a:lnSpc>
                <a:spcPts val="2300"/>
              </a:lnSpc>
              <a:spcBef>
                <a:spcPts val="260"/>
              </a:spcBef>
              <a:buFont typeface="Arial" panose="020B0604020202020204" pitchFamily="34" charset="0"/>
              <a:buChar char="•"/>
            </a:pPr>
            <a:endParaRPr lang="en-GB" sz="2400" spc="-10" dirty="0">
              <a:solidFill>
                <a:schemeClr val="bg1"/>
              </a:solidFill>
              <a:latin typeface="Lato-Heavy"/>
              <a:cs typeface="Lato-Heavy"/>
            </a:endParaRPr>
          </a:p>
          <a:p>
            <a:pPr marL="355600" marR="912494" indent="-342900">
              <a:lnSpc>
                <a:spcPts val="2300"/>
              </a:lnSpc>
              <a:spcBef>
                <a:spcPts val="260"/>
              </a:spcBef>
              <a:buFont typeface="Arial" panose="020B0604020202020204" pitchFamily="34" charset="0"/>
              <a:buChar char="•"/>
            </a:pPr>
            <a:r>
              <a:rPr lang="en-GB" sz="2400" spc="-10" dirty="0">
                <a:solidFill>
                  <a:schemeClr val="bg1"/>
                </a:solidFill>
                <a:latin typeface="Lato-Heavy"/>
                <a:cs typeface="Lato-Heavy"/>
              </a:rPr>
              <a:t>So your views, needs and interests can help shape the careers support the school provides moving forward.</a:t>
            </a:r>
          </a:p>
          <a:p>
            <a:pPr marL="355600" marR="912494" indent="-342900">
              <a:lnSpc>
                <a:spcPts val="2300"/>
              </a:lnSpc>
              <a:spcBef>
                <a:spcPts val="260"/>
              </a:spcBef>
              <a:buFont typeface="Arial" panose="020B0604020202020204" pitchFamily="34" charset="0"/>
              <a:buChar char="•"/>
            </a:pPr>
            <a:endParaRPr lang="en-GB" sz="2400" spc="-10" dirty="0">
              <a:solidFill>
                <a:schemeClr val="bg1"/>
              </a:solidFill>
              <a:latin typeface="Lato-Heavy"/>
              <a:cs typeface="Lato-Heavy"/>
            </a:endParaRPr>
          </a:p>
          <a:p>
            <a:pPr marL="355600" marR="912494" indent="-342900">
              <a:lnSpc>
                <a:spcPts val="2300"/>
              </a:lnSpc>
              <a:spcBef>
                <a:spcPts val="260"/>
              </a:spcBef>
              <a:buFont typeface="Arial" panose="020B0604020202020204" pitchFamily="34" charset="0"/>
              <a:buChar char="•"/>
            </a:pPr>
            <a:r>
              <a:rPr lang="en-GB" sz="2400" spc="-10" dirty="0">
                <a:solidFill>
                  <a:schemeClr val="bg1"/>
                </a:solidFill>
                <a:latin typeface="Lato-Heavy"/>
                <a:cs typeface="Lato-Heavy"/>
              </a:rPr>
              <a:t>To make sure that you have the support you need to make informed choices about your next steps.</a:t>
            </a:r>
          </a:p>
          <a:p>
            <a:pPr marL="355600" marR="912494" indent="-342900">
              <a:lnSpc>
                <a:spcPts val="2300"/>
              </a:lnSpc>
              <a:spcBef>
                <a:spcPts val="260"/>
              </a:spcBef>
              <a:buFont typeface="Arial" panose="020B0604020202020204" pitchFamily="34" charset="0"/>
              <a:buChar char="•"/>
            </a:pPr>
            <a:endParaRPr lang="en-GB" sz="2400" spc="-10" dirty="0">
              <a:solidFill>
                <a:schemeClr val="bg1"/>
              </a:solidFill>
              <a:latin typeface="Lato-Heavy"/>
              <a:cs typeface="Lato-Heavy"/>
            </a:endParaRPr>
          </a:p>
          <a:p>
            <a:pPr marL="12700" marR="912494">
              <a:lnSpc>
                <a:spcPts val="2300"/>
              </a:lnSpc>
              <a:spcBef>
                <a:spcPts val="260"/>
              </a:spcBef>
            </a:pPr>
            <a:endParaRPr lang="en-GB" sz="2400" spc="-10" dirty="0">
              <a:solidFill>
                <a:schemeClr val="bg1"/>
              </a:solidFill>
              <a:latin typeface="Lato" panose="020F0502020204030203"/>
              <a:cs typeface="Lato-Heavy"/>
            </a:endParaRPr>
          </a:p>
          <a:p>
            <a:pPr marL="12700" marR="912494">
              <a:lnSpc>
                <a:spcPts val="2300"/>
              </a:lnSpc>
              <a:spcBef>
                <a:spcPts val="260"/>
              </a:spcBef>
            </a:pPr>
            <a:r>
              <a:rPr lang="en-GB" sz="2400" i="1" spc="-10" dirty="0">
                <a:solidFill>
                  <a:schemeClr val="accent3"/>
                </a:solidFill>
                <a:latin typeface="Lato" panose="020F0502020204030203"/>
                <a:cs typeface="Lato-Heavy"/>
              </a:rPr>
              <a:t>There are two sections of the questionnaire:</a:t>
            </a:r>
          </a:p>
          <a:p>
            <a:pPr marL="927100" marR="912494" lvl="1" indent="-457200">
              <a:lnSpc>
                <a:spcPts val="2300"/>
              </a:lnSpc>
              <a:spcBef>
                <a:spcPts val="260"/>
              </a:spcBef>
              <a:buFont typeface="+mj-lt"/>
              <a:buAutoNum type="arabicParenR"/>
            </a:pPr>
            <a:r>
              <a:rPr lang="en-GB" sz="2400" i="1" spc="-10" dirty="0">
                <a:solidFill>
                  <a:schemeClr val="accent3"/>
                </a:solidFill>
                <a:latin typeface="Lato" panose="020F0502020204030203"/>
                <a:cs typeface="Lato-Heavy"/>
              </a:rPr>
              <a:t>Career related knowledge and skills</a:t>
            </a:r>
          </a:p>
          <a:p>
            <a:pPr marL="927100" marR="912494" lvl="1" indent="-457200">
              <a:lnSpc>
                <a:spcPts val="2300"/>
              </a:lnSpc>
              <a:spcBef>
                <a:spcPts val="260"/>
              </a:spcBef>
              <a:buFont typeface="+mj-lt"/>
              <a:buAutoNum type="arabicParenR"/>
            </a:pPr>
            <a:r>
              <a:rPr lang="en-GB" sz="2400" i="1" spc="-10" dirty="0">
                <a:solidFill>
                  <a:schemeClr val="accent3"/>
                </a:solidFill>
                <a:latin typeface="Lato" panose="020F0502020204030203"/>
                <a:cs typeface="Lato-Heavy"/>
              </a:rPr>
              <a:t>Skills for life and work</a:t>
            </a:r>
          </a:p>
          <a:p>
            <a:pPr marL="12700" marR="912494">
              <a:lnSpc>
                <a:spcPts val="2300"/>
              </a:lnSpc>
              <a:spcBef>
                <a:spcPts val="260"/>
              </a:spcBef>
            </a:pPr>
            <a:endParaRPr lang="en-GB" sz="2400" spc="-10" dirty="0">
              <a:solidFill>
                <a:schemeClr val="bg1"/>
              </a:solidFill>
              <a:latin typeface="Lato" panose="020F0502020204030203"/>
              <a:cs typeface="Lato-Heavy"/>
            </a:endParaRPr>
          </a:p>
        </p:txBody>
      </p:sp>
      <p:pic>
        <p:nvPicPr>
          <p:cNvPr id="9" name="Picture 8" descr="A picture containing text, vector graphics, toy&#10;&#10;Description automatically generated">
            <a:extLst>
              <a:ext uri="{FF2B5EF4-FFF2-40B4-BE49-F238E27FC236}">
                <a16:creationId xmlns:a16="http://schemas.microsoft.com/office/drawing/2014/main" id="{E49C19FA-F6A8-472B-A2B5-F0023DD91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3734" y="3572587"/>
            <a:ext cx="4534331" cy="3820593"/>
          </a:xfrm>
          <a:prstGeom prst="rect">
            <a:avLst/>
          </a:prstGeom>
        </p:spPr>
      </p:pic>
      <p:sp>
        <p:nvSpPr>
          <p:cNvPr id="10" name="Oval 9">
            <a:extLst>
              <a:ext uri="{FF2B5EF4-FFF2-40B4-BE49-F238E27FC236}">
                <a16:creationId xmlns:a16="http://schemas.microsoft.com/office/drawing/2014/main" id="{A110C4F0-5307-4C7D-A5BD-53E70C702ED0}"/>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841EBCD4-8B72-4B52-BA5A-33829A90DA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475" y="337073"/>
            <a:ext cx="1797049" cy="734005"/>
          </a:xfrm>
          <a:prstGeom prst="rect">
            <a:avLst/>
          </a:prstGeom>
        </p:spPr>
      </p:pic>
    </p:spTree>
    <p:extLst>
      <p:ext uri="{BB962C8B-B14F-4D97-AF65-F5344CB8AC3E}">
        <p14:creationId xmlns:p14="http://schemas.microsoft.com/office/powerpoint/2010/main" val="65007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25400"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981074" y="2367139"/>
            <a:ext cx="14268452" cy="373436"/>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marR="912494" algn="ctr">
              <a:lnSpc>
                <a:spcPts val="2300"/>
              </a:lnSpc>
              <a:spcBef>
                <a:spcPts val="260"/>
              </a:spcBef>
            </a:pPr>
            <a:r>
              <a:rPr lang="en-GB" sz="4800" b="1" spc="-10" dirty="0">
                <a:solidFill>
                  <a:schemeClr val="bg1"/>
                </a:solidFill>
                <a:latin typeface="Lato-Heavy"/>
                <a:cs typeface="Lato-Heavy"/>
              </a:rPr>
              <a:t>How will my responses be used?</a:t>
            </a:r>
          </a:p>
        </p:txBody>
      </p:sp>
      <p:sp>
        <p:nvSpPr>
          <p:cNvPr id="8" name="object 5">
            <a:extLst>
              <a:ext uri="{FF2B5EF4-FFF2-40B4-BE49-F238E27FC236}">
                <a16:creationId xmlns:a16="http://schemas.microsoft.com/office/drawing/2014/main" id="{60238C9B-4E5F-4934-A079-95F05972AD5A}"/>
              </a:ext>
            </a:extLst>
          </p:cNvPr>
          <p:cNvSpPr txBox="1"/>
          <p:nvPr/>
        </p:nvSpPr>
        <p:spPr>
          <a:xfrm>
            <a:off x="1193800" y="3589201"/>
            <a:ext cx="8261134" cy="4355038"/>
          </a:xfrm>
          <a:prstGeom prst="rect">
            <a:avLst/>
          </a:prstGeom>
        </p:spPr>
        <p:txBody>
          <a:bodyPr vert="horz" wrap="square" lIns="0" tIns="33020" rIns="0" bIns="0" rtlCol="0">
            <a:spAutoFit/>
          </a:bodyPr>
          <a:lstStyle/>
          <a:p>
            <a:pPr marL="12700" marR="912494">
              <a:lnSpc>
                <a:spcPts val="2300"/>
              </a:lnSpc>
              <a:spcBef>
                <a:spcPts val="260"/>
              </a:spcBef>
            </a:pPr>
            <a:endParaRPr lang="en-GB" sz="2800" b="1" spc="-1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Arial" panose="020B0604020202020204" pitchFamily="34" charset="0"/>
              <a:buChar char="•"/>
            </a:pPr>
            <a:r>
              <a:rPr lang="en-GB" sz="2000" dirty="0">
                <a:solidFill>
                  <a:schemeClr val="bg1"/>
                </a:solidFill>
                <a:effectLst/>
                <a:latin typeface="Lato" panose="020F0502020204030203" pitchFamily="34" charset="0"/>
                <a:ea typeface="Lato" panose="020F0502020204030203" pitchFamily="34" charset="0"/>
                <a:cs typeface="Lato" panose="020F0502020204030203" pitchFamily="34" charset="0"/>
              </a:rPr>
              <a:t>The Careers &amp; Enterprise Company (CEC) accesses your questionnaire responses for research and reporting purposes, this will help CEC and local partners improve careers provision for young people across the country. </a:t>
            </a:r>
          </a:p>
          <a:p>
            <a:pPr marL="285750" indent="-285750">
              <a:buFont typeface="Arial" panose="020B0604020202020204" pitchFamily="34" charset="0"/>
              <a:buChar char="•"/>
            </a:pPr>
            <a:endParaRPr lang="en-GB" sz="20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Arial" panose="020B0604020202020204" pitchFamily="34" charset="0"/>
              <a:buChar char="•"/>
            </a:pPr>
            <a:r>
              <a:rPr lang="en-GB" sz="2000" dirty="0">
                <a:solidFill>
                  <a:schemeClr val="bg1"/>
                </a:solidFill>
                <a:effectLst/>
                <a:latin typeface="Lato" panose="020F0502020204030203" pitchFamily="34" charset="0"/>
                <a:ea typeface="Lato" panose="020F0502020204030203" pitchFamily="34" charset="0"/>
                <a:cs typeface="Lato" panose="020F0502020204030203" pitchFamily="34" charset="0"/>
              </a:rPr>
              <a:t>CEC Researchers will access your data in pseudonymised form. This means that the researchers will not see your name and will not be able to identify you. We will combine your responses with other learners so it will not be possible to identify any individual learners in outputs. </a:t>
            </a:r>
          </a:p>
          <a:p>
            <a:pPr marL="285750" indent="-285750">
              <a:buFont typeface="Arial" panose="020B0604020202020204" pitchFamily="34" charset="0"/>
              <a:buChar char="•"/>
            </a:pPr>
            <a:endParaRPr lang="en-GB" sz="20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Arial" panose="020B0604020202020204" pitchFamily="34" charset="0"/>
              <a:buChar char="•"/>
            </a:pPr>
            <a:r>
              <a:rPr lang="en-GB" sz="2000" dirty="0">
                <a:solidFill>
                  <a:schemeClr val="bg1"/>
                </a:solidFill>
                <a:effectLst/>
                <a:latin typeface="Lato" panose="020F0502020204030203" pitchFamily="34" charset="0"/>
                <a:ea typeface="Lato" panose="020F0502020204030203" pitchFamily="34" charset="0"/>
                <a:cs typeface="Lato" panose="020F0502020204030203" pitchFamily="34" charset="0"/>
              </a:rPr>
              <a:t>Your questionnaire responses will be held safely on secure servers that meet with data protection rules.</a:t>
            </a:r>
          </a:p>
          <a:p>
            <a:pPr marL="12700" marR="912494">
              <a:lnSpc>
                <a:spcPts val="2300"/>
              </a:lnSpc>
              <a:spcBef>
                <a:spcPts val="260"/>
              </a:spcBef>
            </a:pPr>
            <a:endParaRPr lang="en-GB" sz="2800" spc="-1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pic>
        <p:nvPicPr>
          <p:cNvPr id="9" name="Picture 8" descr="A picture containing text, vector graphics, toy&#10;&#10;Description automatically generated">
            <a:extLst>
              <a:ext uri="{FF2B5EF4-FFF2-40B4-BE49-F238E27FC236}">
                <a16:creationId xmlns:a16="http://schemas.microsoft.com/office/drawing/2014/main" id="{E49C19FA-F6A8-472B-A2B5-F0023DD915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3734" y="3572587"/>
            <a:ext cx="4534331" cy="3820593"/>
          </a:xfrm>
          <a:prstGeom prst="rect">
            <a:avLst/>
          </a:prstGeom>
        </p:spPr>
      </p:pic>
      <p:sp>
        <p:nvSpPr>
          <p:cNvPr id="10" name="Oval 9">
            <a:extLst>
              <a:ext uri="{FF2B5EF4-FFF2-40B4-BE49-F238E27FC236}">
                <a16:creationId xmlns:a16="http://schemas.microsoft.com/office/drawing/2014/main" id="{A110C4F0-5307-4C7D-A5BD-53E70C702ED0}"/>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841EBCD4-8B72-4B52-BA5A-33829A90DA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475" y="337073"/>
            <a:ext cx="1797049" cy="734005"/>
          </a:xfrm>
          <a:prstGeom prst="rect">
            <a:avLst/>
          </a:prstGeom>
        </p:spPr>
      </p:pic>
    </p:spTree>
    <p:extLst>
      <p:ext uri="{BB962C8B-B14F-4D97-AF65-F5344CB8AC3E}">
        <p14:creationId xmlns:p14="http://schemas.microsoft.com/office/powerpoint/2010/main" val="98657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25400"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2457450" y="2449027"/>
            <a:ext cx="11315700" cy="705321"/>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algn="ctr">
              <a:spcBef>
                <a:spcPts val="100"/>
              </a:spcBef>
              <a:tabLst>
                <a:tab pos="1296670" algn="l"/>
                <a:tab pos="2458085" algn="l"/>
              </a:tabLst>
            </a:pPr>
            <a:r>
              <a:rPr lang="en-GB" sz="4500" b="1" kern="0" spc="-5" dirty="0">
                <a:solidFill>
                  <a:schemeClr val="bg1"/>
                </a:solidFill>
                <a:latin typeface="Lato" panose="020F0502020204030203"/>
              </a:rPr>
              <a:t>Part 1: Career Knowledge &amp; Skills</a:t>
            </a:r>
            <a:endParaRPr lang="en-GB" sz="4500" b="1" kern="0" dirty="0">
              <a:solidFill>
                <a:schemeClr val="bg1"/>
              </a:solidFill>
              <a:latin typeface="Lato" panose="020F0502020204030203"/>
            </a:endParaRPr>
          </a:p>
        </p:txBody>
      </p:sp>
      <p:sp>
        <p:nvSpPr>
          <p:cNvPr id="8" name="object 5">
            <a:extLst>
              <a:ext uri="{FF2B5EF4-FFF2-40B4-BE49-F238E27FC236}">
                <a16:creationId xmlns:a16="http://schemas.microsoft.com/office/drawing/2014/main" id="{60238C9B-4E5F-4934-A079-95F05972AD5A}"/>
              </a:ext>
            </a:extLst>
          </p:cNvPr>
          <p:cNvSpPr txBox="1"/>
          <p:nvPr/>
        </p:nvSpPr>
        <p:spPr>
          <a:xfrm>
            <a:off x="1360408" y="4532297"/>
            <a:ext cx="9897572" cy="3190617"/>
          </a:xfrm>
          <a:prstGeom prst="rect">
            <a:avLst/>
          </a:prstGeom>
        </p:spPr>
        <p:txBody>
          <a:bodyPr vert="horz" wrap="square" lIns="0" tIns="33020" rIns="0" bIns="0" rtlCol="0">
            <a:spAutoFit/>
          </a:bodyPr>
          <a:lstStyle/>
          <a:p>
            <a:pPr marL="12700" marR="912494">
              <a:lnSpc>
                <a:spcPts val="2300"/>
              </a:lnSpc>
              <a:spcBef>
                <a:spcPts val="260"/>
              </a:spcBef>
            </a:pPr>
            <a:r>
              <a:rPr lang="en-GB" sz="2400" spc="-10" dirty="0">
                <a:solidFill>
                  <a:schemeClr val="bg1"/>
                </a:solidFill>
                <a:latin typeface="Lato-Heavy"/>
                <a:cs typeface="Lato-Heavy"/>
              </a:rPr>
              <a:t>The first set of questions ask you about your career related knowledge and skills.</a:t>
            </a:r>
          </a:p>
          <a:p>
            <a:pPr marL="12700" marR="912494">
              <a:lnSpc>
                <a:spcPts val="2300"/>
              </a:lnSpc>
              <a:spcBef>
                <a:spcPts val="260"/>
              </a:spcBef>
            </a:pPr>
            <a:endParaRPr lang="en-GB" sz="2400" spc="-10" dirty="0">
              <a:solidFill>
                <a:schemeClr val="bg1"/>
              </a:solidFill>
              <a:latin typeface="Lato-Heavy"/>
              <a:cs typeface="Lato-Heavy"/>
            </a:endParaRPr>
          </a:p>
          <a:p>
            <a:pPr marL="12700" marR="912494">
              <a:lnSpc>
                <a:spcPts val="2300"/>
              </a:lnSpc>
              <a:spcBef>
                <a:spcPts val="260"/>
              </a:spcBef>
            </a:pPr>
            <a:endParaRPr lang="en-GB" sz="2400" b="1" spc="-10" dirty="0">
              <a:solidFill>
                <a:schemeClr val="bg1"/>
              </a:solidFill>
              <a:latin typeface="Lato-Heavy"/>
              <a:cs typeface="Lato-Heavy"/>
            </a:endParaRPr>
          </a:p>
          <a:p>
            <a:pPr marL="12700" marR="912494">
              <a:spcBef>
                <a:spcPts val="260"/>
              </a:spcBef>
            </a:pPr>
            <a:r>
              <a:rPr lang="en-GB" sz="2800" b="1" i="1" spc="-10" dirty="0">
                <a:solidFill>
                  <a:schemeClr val="accent3"/>
                </a:solidFill>
                <a:latin typeface="Lato-Heavy"/>
                <a:cs typeface="Lato-Heavy"/>
              </a:rPr>
              <a:t>“A career describes your journey through life, learning and work.”</a:t>
            </a:r>
          </a:p>
          <a:p>
            <a:pPr marL="12700" marR="912494">
              <a:lnSpc>
                <a:spcPts val="2300"/>
              </a:lnSpc>
              <a:spcBef>
                <a:spcPts val="260"/>
              </a:spcBef>
            </a:pPr>
            <a:r>
              <a:rPr lang="en-GB" sz="2800" b="1" i="1" spc="-10" dirty="0">
                <a:solidFill>
                  <a:schemeClr val="accent3"/>
                </a:solidFill>
                <a:latin typeface="Lato-Heavy"/>
                <a:cs typeface="Lato-Heavy"/>
              </a:rPr>
              <a:t>				</a:t>
            </a:r>
          </a:p>
          <a:p>
            <a:pPr marL="12700" marR="912494">
              <a:lnSpc>
                <a:spcPts val="2300"/>
              </a:lnSpc>
              <a:spcBef>
                <a:spcPts val="260"/>
              </a:spcBef>
            </a:pPr>
            <a:r>
              <a:rPr lang="en-GB" i="1" spc="-10" dirty="0">
                <a:solidFill>
                  <a:schemeClr val="accent3"/>
                </a:solidFill>
                <a:latin typeface="Lato-Heavy"/>
                <a:cs typeface="Lato-Heavy"/>
              </a:rPr>
              <a:t>			-Tristram Hooley, Career Development Institute</a:t>
            </a:r>
            <a:endParaRPr lang="en-GB" i="1" spc="-10" dirty="0">
              <a:solidFill>
                <a:schemeClr val="accent3"/>
              </a:solidFill>
              <a:latin typeface="Lato" panose="020F0502020204030203"/>
              <a:cs typeface="Lato-Heavy"/>
            </a:endParaRPr>
          </a:p>
          <a:p>
            <a:pPr marL="12700" marR="912494">
              <a:lnSpc>
                <a:spcPts val="2300"/>
              </a:lnSpc>
              <a:spcBef>
                <a:spcPts val="260"/>
              </a:spcBef>
            </a:pPr>
            <a:endParaRPr lang="en-GB" sz="2400" spc="-10" dirty="0">
              <a:solidFill>
                <a:schemeClr val="bg1"/>
              </a:solidFill>
              <a:latin typeface="Lato" panose="020F0502020204030203"/>
              <a:cs typeface="Lato-Heavy"/>
            </a:endParaRPr>
          </a:p>
        </p:txBody>
      </p:sp>
      <p:pic>
        <p:nvPicPr>
          <p:cNvPr id="4" name="Picture 3" descr="A picture containing graphical user interface&#10;&#10;Description automatically generated">
            <a:extLst>
              <a:ext uri="{FF2B5EF4-FFF2-40B4-BE49-F238E27FC236}">
                <a16:creationId xmlns:a16="http://schemas.microsoft.com/office/drawing/2014/main" id="{12675316-C240-4E10-ABB6-8E556C9478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7400" y="3575050"/>
            <a:ext cx="4991841" cy="3838870"/>
          </a:xfrm>
          <a:prstGeom prst="rect">
            <a:avLst/>
          </a:prstGeom>
        </p:spPr>
      </p:pic>
      <p:sp>
        <p:nvSpPr>
          <p:cNvPr id="10" name="Oval 9">
            <a:extLst>
              <a:ext uri="{FF2B5EF4-FFF2-40B4-BE49-F238E27FC236}">
                <a16:creationId xmlns:a16="http://schemas.microsoft.com/office/drawing/2014/main" id="{C215762F-B955-4D3A-8C65-ACF487E1066C}"/>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F2E2C8FC-9FA8-4EA7-A920-401992E3D12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29475" y="337073"/>
            <a:ext cx="1797049" cy="734005"/>
          </a:xfrm>
          <a:prstGeom prst="rect">
            <a:avLst/>
          </a:prstGeom>
        </p:spPr>
      </p:pic>
    </p:spTree>
    <p:extLst>
      <p:ext uri="{BB962C8B-B14F-4D97-AF65-F5344CB8AC3E}">
        <p14:creationId xmlns:p14="http://schemas.microsoft.com/office/powerpoint/2010/main" val="2791326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0"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2482850" y="2147733"/>
            <a:ext cx="11315700" cy="705321"/>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algn="ctr">
              <a:spcBef>
                <a:spcPts val="100"/>
              </a:spcBef>
              <a:tabLst>
                <a:tab pos="1296670" algn="l"/>
                <a:tab pos="2458085" algn="l"/>
              </a:tabLst>
            </a:pPr>
            <a:r>
              <a:rPr lang="en-GB" sz="4500" b="1" kern="0" spc="-5" dirty="0">
                <a:solidFill>
                  <a:schemeClr val="bg1"/>
                </a:solidFill>
                <a:latin typeface="Lato" panose="020F0502020204030203"/>
              </a:rPr>
              <a:t>Part 2: Skills for Life &amp; Work</a:t>
            </a:r>
            <a:endParaRPr lang="en-GB" sz="4500" b="1" kern="0" dirty="0">
              <a:solidFill>
                <a:schemeClr val="bg1"/>
              </a:solidFill>
              <a:latin typeface="Lato" panose="020F0502020204030203"/>
            </a:endParaRPr>
          </a:p>
        </p:txBody>
      </p:sp>
      <p:sp>
        <p:nvSpPr>
          <p:cNvPr id="8" name="object 5">
            <a:extLst>
              <a:ext uri="{FF2B5EF4-FFF2-40B4-BE49-F238E27FC236}">
                <a16:creationId xmlns:a16="http://schemas.microsoft.com/office/drawing/2014/main" id="{60238C9B-4E5F-4934-A079-95F05972AD5A}"/>
              </a:ext>
            </a:extLst>
          </p:cNvPr>
          <p:cNvSpPr txBox="1"/>
          <p:nvPr/>
        </p:nvSpPr>
        <p:spPr>
          <a:xfrm>
            <a:off x="1422400" y="4117082"/>
            <a:ext cx="8574088" cy="2523768"/>
          </a:xfrm>
          <a:prstGeom prst="rect">
            <a:avLst/>
          </a:prstGeom>
        </p:spPr>
        <p:txBody>
          <a:bodyPr vert="horz" wrap="square" lIns="0" tIns="33020" rIns="0" bIns="0" rtlCol="0">
            <a:spAutoFit/>
          </a:bodyPr>
          <a:lstStyle/>
          <a:p>
            <a:pPr marL="12700" marR="912494">
              <a:lnSpc>
                <a:spcPts val="2300"/>
              </a:lnSpc>
              <a:spcBef>
                <a:spcPts val="260"/>
              </a:spcBef>
            </a:pPr>
            <a:r>
              <a:rPr lang="en-GB" sz="2400" spc="-10" dirty="0">
                <a:solidFill>
                  <a:schemeClr val="bg1"/>
                </a:solidFill>
                <a:latin typeface="Lato-Heavy"/>
                <a:cs typeface="Lato-Heavy"/>
              </a:rPr>
              <a:t>This section will ask you eight questions about some of the skills you will develop throughout your life.</a:t>
            </a:r>
          </a:p>
          <a:p>
            <a:pPr marL="12700" marR="912494">
              <a:lnSpc>
                <a:spcPts val="2300"/>
              </a:lnSpc>
              <a:spcBef>
                <a:spcPts val="260"/>
              </a:spcBef>
            </a:pPr>
            <a:endParaRPr lang="en-GB" sz="2400" spc="-10" dirty="0">
              <a:solidFill>
                <a:schemeClr val="bg1"/>
              </a:solidFill>
              <a:latin typeface="Lato-Heavy"/>
              <a:cs typeface="Lato-Heavy"/>
            </a:endParaRPr>
          </a:p>
          <a:p>
            <a:pPr marL="12700" marR="912494">
              <a:lnSpc>
                <a:spcPts val="2300"/>
              </a:lnSpc>
              <a:spcBef>
                <a:spcPts val="260"/>
              </a:spcBef>
            </a:pPr>
            <a:endParaRPr lang="en-GB" sz="2400" b="1" spc="-10" dirty="0">
              <a:solidFill>
                <a:schemeClr val="bg1"/>
              </a:solidFill>
              <a:latin typeface="Lato-Heavy"/>
              <a:cs typeface="Lato-Heavy"/>
            </a:endParaRPr>
          </a:p>
          <a:p>
            <a:pPr marL="12700" marR="912494">
              <a:spcBef>
                <a:spcPts val="260"/>
              </a:spcBef>
            </a:pPr>
            <a:r>
              <a:rPr lang="en-GB" sz="2800" b="1" i="1" spc="-10" dirty="0">
                <a:solidFill>
                  <a:schemeClr val="accent3"/>
                </a:solidFill>
                <a:latin typeface="Lato-Heavy"/>
                <a:cs typeface="Lato-Heavy"/>
              </a:rPr>
              <a:t>Skills are personal qualities and things that someone is able to do.</a:t>
            </a:r>
            <a:endParaRPr lang="en-GB" sz="2800" b="1" i="1" spc="-10" dirty="0">
              <a:solidFill>
                <a:schemeClr val="accent3"/>
              </a:solidFill>
              <a:latin typeface="Lato" panose="020F0502020204030203"/>
              <a:cs typeface="Lato-Heavy"/>
            </a:endParaRPr>
          </a:p>
          <a:p>
            <a:pPr marL="12700" marR="912494">
              <a:lnSpc>
                <a:spcPts val="2300"/>
              </a:lnSpc>
              <a:spcBef>
                <a:spcPts val="260"/>
              </a:spcBef>
            </a:pPr>
            <a:endParaRPr lang="en-GB" sz="2400" spc="-10" dirty="0">
              <a:solidFill>
                <a:schemeClr val="bg1"/>
              </a:solidFill>
              <a:latin typeface="Lato" panose="020F0502020204030203"/>
              <a:cs typeface="Lato-Heavy"/>
            </a:endParaRPr>
          </a:p>
        </p:txBody>
      </p:sp>
      <p:sp>
        <p:nvSpPr>
          <p:cNvPr id="10" name="Oval 9">
            <a:extLst>
              <a:ext uri="{FF2B5EF4-FFF2-40B4-BE49-F238E27FC236}">
                <a16:creationId xmlns:a16="http://schemas.microsoft.com/office/drawing/2014/main" id="{C215762F-B955-4D3A-8C65-ACF487E1066C}"/>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F2E2C8FC-9FA8-4EA7-A920-401992E3D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9475" y="337073"/>
            <a:ext cx="1797049" cy="734005"/>
          </a:xfrm>
          <a:prstGeom prst="rect">
            <a:avLst/>
          </a:prstGeom>
        </p:spPr>
      </p:pic>
      <p:pic>
        <p:nvPicPr>
          <p:cNvPr id="6" name="Picture 5" descr="Icon&#10;&#10;Description automatically generated">
            <a:extLst>
              <a:ext uri="{FF2B5EF4-FFF2-40B4-BE49-F238E27FC236}">
                <a16:creationId xmlns:a16="http://schemas.microsoft.com/office/drawing/2014/main" id="{BA88DCCE-5A37-4490-9917-C96FB52F54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14000" y="3492559"/>
            <a:ext cx="4104148" cy="3500946"/>
          </a:xfrm>
          <a:prstGeom prst="rect">
            <a:avLst/>
          </a:prstGeom>
        </p:spPr>
      </p:pic>
    </p:spTree>
    <p:extLst>
      <p:ext uri="{BB962C8B-B14F-4D97-AF65-F5344CB8AC3E}">
        <p14:creationId xmlns:p14="http://schemas.microsoft.com/office/powerpoint/2010/main" val="1938551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643D7B-EE31-914D-BEB3-607711E580B3}"/>
              </a:ext>
            </a:extLst>
          </p:cNvPr>
          <p:cNvSpPr/>
          <p:nvPr/>
        </p:nvSpPr>
        <p:spPr>
          <a:xfrm>
            <a:off x="-12701" y="0"/>
            <a:ext cx="16281400" cy="9131301"/>
          </a:xfrm>
          <a:prstGeom prst="rect">
            <a:avLst/>
          </a:prstGeom>
          <a:solidFill>
            <a:srgbClr val="00689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 name="object 2">
            <a:extLst>
              <a:ext uri="{FF2B5EF4-FFF2-40B4-BE49-F238E27FC236}">
                <a16:creationId xmlns:a16="http://schemas.microsoft.com/office/drawing/2014/main" id="{E1EFB6EB-C66E-4C75-84B4-432880AD3AD8}"/>
              </a:ext>
            </a:extLst>
          </p:cNvPr>
          <p:cNvSpPr txBox="1">
            <a:spLocks/>
          </p:cNvSpPr>
          <p:nvPr/>
        </p:nvSpPr>
        <p:spPr>
          <a:xfrm>
            <a:off x="1536700" y="2149907"/>
            <a:ext cx="13207999" cy="705321"/>
          </a:xfrm>
          <a:prstGeom prst="rect">
            <a:avLst/>
          </a:prstGeom>
        </p:spPr>
        <p:txBody>
          <a:bodyPr vert="horz" wrap="square" lIns="0" tIns="12700" rIns="0" bIns="0" rtlCol="0">
            <a:spAutoFit/>
          </a:bodyPr>
          <a:lstStyle>
            <a:lvl1pPr eaLnBrk="1" hangingPunct="1">
              <a:defRPr>
                <a:latin typeface="+mj-lt"/>
                <a:ea typeface="+mj-ea"/>
                <a:cs typeface="+mj-cs"/>
              </a:defRPr>
            </a:lvl1pPr>
          </a:lstStyle>
          <a:p>
            <a:pPr marL="12700" algn="ctr">
              <a:spcBef>
                <a:spcPts val="100"/>
              </a:spcBef>
              <a:tabLst>
                <a:tab pos="1296670" algn="l"/>
                <a:tab pos="2458085" algn="l"/>
              </a:tabLst>
            </a:pPr>
            <a:r>
              <a:rPr lang="en-GB" sz="4500" b="1" kern="0" spc="-5" dirty="0">
                <a:solidFill>
                  <a:schemeClr val="bg1"/>
                </a:solidFill>
                <a:latin typeface="Lato" panose="020F0502020204030203"/>
              </a:rPr>
              <a:t>How to answer the Future Skills Questionnaire</a:t>
            </a:r>
            <a:endParaRPr lang="en-GB" sz="4500" b="1" kern="0" dirty="0">
              <a:solidFill>
                <a:schemeClr val="bg1"/>
              </a:solidFill>
              <a:latin typeface="Lato" panose="020F0502020204030203"/>
            </a:endParaRPr>
          </a:p>
        </p:txBody>
      </p:sp>
      <p:sp>
        <p:nvSpPr>
          <p:cNvPr id="8" name="object 5">
            <a:extLst>
              <a:ext uri="{FF2B5EF4-FFF2-40B4-BE49-F238E27FC236}">
                <a16:creationId xmlns:a16="http://schemas.microsoft.com/office/drawing/2014/main" id="{60238C9B-4E5F-4934-A079-95F05972AD5A}"/>
              </a:ext>
            </a:extLst>
          </p:cNvPr>
          <p:cNvSpPr txBox="1"/>
          <p:nvPr/>
        </p:nvSpPr>
        <p:spPr>
          <a:xfrm>
            <a:off x="1422400" y="4117082"/>
            <a:ext cx="8574088" cy="3547125"/>
          </a:xfrm>
          <a:prstGeom prst="rect">
            <a:avLst/>
          </a:prstGeom>
        </p:spPr>
        <p:txBody>
          <a:bodyPr vert="horz" wrap="square" lIns="0" tIns="33020" rIns="0" bIns="0" rtlCol="0">
            <a:spAutoFit/>
          </a:bodyPr>
          <a:lstStyle/>
          <a:p>
            <a:pPr marL="12700" marR="912494">
              <a:lnSpc>
                <a:spcPts val="2300"/>
              </a:lnSpc>
              <a:spcBef>
                <a:spcPts val="260"/>
              </a:spcBef>
            </a:pPr>
            <a:r>
              <a:rPr lang="en-GB" sz="2400" spc="-10" dirty="0">
                <a:solidFill>
                  <a:schemeClr val="bg1"/>
                </a:solidFill>
                <a:latin typeface="Lato-Heavy"/>
                <a:cs typeface="Lato-Heavy"/>
              </a:rPr>
              <a:t>The </a:t>
            </a:r>
            <a:r>
              <a:rPr lang="en-GB" sz="2400" spc="-10">
                <a:solidFill>
                  <a:schemeClr val="bg1"/>
                </a:solidFill>
                <a:latin typeface="Lato-Heavy"/>
                <a:cs typeface="Lato-Heavy"/>
              </a:rPr>
              <a:t>questionnaire takes </a:t>
            </a:r>
            <a:r>
              <a:rPr lang="en-GB" sz="2400" spc="-10" dirty="0">
                <a:solidFill>
                  <a:schemeClr val="bg1"/>
                </a:solidFill>
                <a:latin typeface="Lato-Heavy"/>
                <a:cs typeface="Lato-Heavy"/>
              </a:rPr>
              <a:t>about 10-15 minutes to complete. </a:t>
            </a:r>
          </a:p>
          <a:p>
            <a:pPr marL="12700" marR="912494">
              <a:lnSpc>
                <a:spcPts val="2300"/>
              </a:lnSpc>
              <a:spcBef>
                <a:spcPts val="260"/>
              </a:spcBef>
            </a:pPr>
            <a:endParaRPr lang="en-GB" sz="2400" spc="-10" dirty="0">
              <a:solidFill>
                <a:schemeClr val="bg1"/>
              </a:solidFill>
              <a:latin typeface="Lato-Heavy"/>
              <a:cs typeface="Lato-Heavy"/>
            </a:endParaRPr>
          </a:p>
          <a:p>
            <a:pPr marL="12700" marR="912494">
              <a:lnSpc>
                <a:spcPts val="2300"/>
              </a:lnSpc>
              <a:spcBef>
                <a:spcPts val="260"/>
              </a:spcBef>
            </a:pPr>
            <a:r>
              <a:rPr lang="en-GB" sz="2400" spc="-10" dirty="0">
                <a:solidFill>
                  <a:schemeClr val="bg1"/>
                </a:solidFill>
                <a:latin typeface="Lato-Heavy"/>
                <a:cs typeface="Lato-Heavy"/>
              </a:rPr>
              <a:t>Take your time to carefully read and answer each question. </a:t>
            </a:r>
          </a:p>
          <a:p>
            <a:pPr marL="12700" marR="912494">
              <a:lnSpc>
                <a:spcPts val="2300"/>
              </a:lnSpc>
              <a:spcBef>
                <a:spcPts val="260"/>
              </a:spcBef>
            </a:pPr>
            <a:endParaRPr lang="en-GB" sz="2400" spc="-10" dirty="0">
              <a:solidFill>
                <a:schemeClr val="bg1"/>
              </a:solidFill>
              <a:latin typeface="Lato-Heavy"/>
              <a:cs typeface="Lato-Heavy"/>
            </a:endParaRPr>
          </a:p>
          <a:p>
            <a:pPr marL="12700" marR="912494">
              <a:lnSpc>
                <a:spcPts val="2300"/>
              </a:lnSpc>
              <a:spcBef>
                <a:spcPts val="260"/>
              </a:spcBef>
            </a:pPr>
            <a:r>
              <a:rPr lang="en-GB" sz="2400" spc="-10" dirty="0">
                <a:solidFill>
                  <a:schemeClr val="bg1"/>
                </a:solidFill>
                <a:latin typeface="Lato-Heavy"/>
                <a:cs typeface="Lato-Heavy"/>
              </a:rPr>
              <a:t>This is not a test! There are no right or wrong answers!</a:t>
            </a:r>
          </a:p>
          <a:p>
            <a:pPr marL="12700" marR="912494">
              <a:lnSpc>
                <a:spcPts val="2300"/>
              </a:lnSpc>
              <a:spcBef>
                <a:spcPts val="260"/>
              </a:spcBef>
            </a:pPr>
            <a:endParaRPr lang="en-GB" sz="2400" spc="-10" dirty="0">
              <a:solidFill>
                <a:schemeClr val="bg1"/>
              </a:solidFill>
              <a:latin typeface="Lato-Heavy"/>
              <a:cs typeface="Lato-Heavy"/>
            </a:endParaRPr>
          </a:p>
          <a:p>
            <a:pPr marL="12700" marR="912494">
              <a:lnSpc>
                <a:spcPts val="2300"/>
              </a:lnSpc>
              <a:spcBef>
                <a:spcPts val="260"/>
              </a:spcBef>
            </a:pPr>
            <a:r>
              <a:rPr lang="en-GB" sz="2400" i="1" spc="-10" dirty="0">
                <a:solidFill>
                  <a:schemeClr val="accent3"/>
                </a:solidFill>
                <a:latin typeface="Lato-Heavy"/>
                <a:cs typeface="Lato-Heavy"/>
              </a:rPr>
              <a:t>If you have any questions or concerns after completing the survey, please speak to [insert name here]. </a:t>
            </a:r>
          </a:p>
          <a:p>
            <a:pPr marL="12700" marR="912494">
              <a:lnSpc>
                <a:spcPts val="2300"/>
              </a:lnSpc>
              <a:spcBef>
                <a:spcPts val="260"/>
              </a:spcBef>
            </a:pPr>
            <a:endParaRPr lang="en-GB" sz="2400" spc="-10" dirty="0">
              <a:solidFill>
                <a:schemeClr val="bg1"/>
              </a:solidFill>
              <a:latin typeface="Lato" panose="020F0502020204030203"/>
              <a:cs typeface="Lato-Heavy"/>
            </a:endParaRPr>
          </a:p>
        </p:txBody>
      </p:sp>
      <p:sp>
        <p:nvSpPr>
          <p:cNvPr id="10" name="Oval 9">
            <a:extLst>
              <a:ext uri="{FF2B5EF4-FFF2-40B4-BE49-F238E27FC236}">
                <a16:creationId xmlns:a16="http://schemas.microsoft.com/office/drawing/2014/main" id="{C215762F-B955-4D3A-8C65-ACF487E1066C}"/>
              </a:ext>
            </a:extLst>
          </p:cNvPr>
          <p:cNvSpPr/>
          <p:nvPr/>
        </p:nvSpPr>
        <p:spPr>
          <a:xfrm>
            <a:off x="-177800" y="-1377949"/>
            <a:ext cx="16611600" cy="274319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F2E2C8FC-9FA8-4EA7-A920-401992E3D1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9475" y="337073"/>
            <a:ext cx="1797049" cy="734005"/>
          </a:xfrm>
          <a:prstGeom prst="rect">
            <a:avLst/>
          </a:prstGeom>
        </p:spPr>
      </p:pic>
      <p:pic>
        <p:nvPicPr>
          <p:cNvPr id="9" name="Picture 8" descr="A picture containing text, vector graphics, toy&#10;&#10;Description automatically generated">
            <a:extLst>
              <a:ext uri="{FF2B5EF4-FFF2-40B4-BE49-F238E27FC236}">
                <a16:creationId xmlns:a16="http://schemas.microsoft.com/office/drawing/2014/main" id="{0951B1A0-CCDD-4865-82B2-811096F2DE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13734" y="3572587"/>
            <a:ext cx="4534331" cy="3820593"/>
          </a:xfrm>
          <a:prstGeom prst="rect">
            <a:avLst/>
          </a:prstGeom>
        </p:spPr>
      </p:pic>
    </p:spTree>
    <p:extLst>
      <p:ext uri="{BB962C8B-B14F-4D97-AF65-F5344CB8AC3E}">
        <p14:creationId xmlns:p14="http://schemas.microsoft.com/office/powerpoint/2010/main" val="4012521205"/>
      </p:ext>
    </p:extLst>
  </p:cSld>
  <p:clrMapOvr>
    <a:masterClrMapping/>
  </p:clrMapOvr>
</p:sld>
</file>

<file path=ppt/theme/theme1.xml><?xml version="1.0" encoding="utf-8"?>
<a:theme xmlns:a="http://schemas.openxmlformats.org/drawingml/2006/main" name="CRC Powerpoint 2018">
  <a:themeElements>
    <a:clrScheme name="Progress Update Monthly Reporting">
      <a:dk1>
        <a:srgbClr val="575553"/>
      </a:dk1>
      <a:lt1>
        <a:srgbClr val="FEFFFE"/>
      </a:lt1>
      <a:dk2>
        <a:srgbClr val="0DA5A8"/>
      </a:dk2>
      <a:lt2>
        <a:srgbClr val="DAD8D7"/>
      </a:lt2>
      <a:accent1>
        <a:srgbClr val="124F43"/>
      </a:accent1>
      <a:accent2>
        <a:srgbClr val="0E7875"/>
      </a:accent2>
      <a:accent3>
        <a:srgbClr val="E8B462"/>
      </a:accent3>
      <a:accent4>
        <a:srgbClr val="EA5F65"/>
      </a:accent4>
      <a:accent5>
        <a:srgbClr val="E1E4E1"/>
      </a:accent5>
      <a:accent6>
        <a:srgbClr val="ECEAED"/>
      </a:accent6>
      <a:hlink>
        <a:srgbClr val="06A7A8"/>
      </a:hlink>
      <a:folHlink>
        <a:srgbClr val="11504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RC Powerpoint 2018" id="{622930EC-2C45-0445-9721-CF41E053A9CB}" vid="{9825C124-A1CD-1647-9B77-85265FCD34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D9C44E00DDEB4EA40A8A5B9E2A8B5E" ma:contentTypeVersion="9" ma:contentTypeDescription="Create a new document." ma:contentTypeScope="" ma:versionID="c6a69e38a1a677faf4c581e2b6d164c8">
  <xsd:schema xmlns:xsd="http://www.w3.org/2001/XMLSchema" xmlns:xs="http://www.w3.org/2001/XMLSchema" xmlns:p="http://schemas.microsoft.com/office/2006/metadata/properties" xmlns:ns2="6cafaf9b-d454-49bb-87af-d4a193bcac6f" xmlns:ns3="75ca23ed-fdba-4544-8426-dc162b381dbf" targetNamespace="http://schemas.microsoft.com/office/2006/metadata/properties" ma:root="true" ma:fieldsID="0ffe7bb9d3db718d70cc9e1998ebddc0" ns2:_="" ns3:_="">
    <xsd:import namespace="6cafaf9b-d454-49bb-87af-d4a193bcac6f"/>
    <xsd:import namespace="75ca23ed-fdba-4544-8426-dc162b381d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afaf9b-d454-49bb-87af-d4a193bcac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5ca23ed-fdba-4544-8426-dc162b381d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1C404C-15AF-4329-BE50-27FC3B6D8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afaf9b-d454-49bb-87af-d4a193bcac6f"/>
    <ds:schemaRef ds:uri="75ca23ed-fdba-4544-8426-dc162b381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51C16F-2E18-47AA-B989-0AA6A59E8B7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5CF5219-4F67-4C53-B8C5-E5049558FC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CRC Powerpoint 2018</Template>
  <TotalTime>816</TotalTime>
  <Words>986</Words>
  <Application>Microsoft Office PowerPoint</Application>
  <PresentationFormat>Custom</PresentationFormat>
  <Paragraphs>79</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Lato</vt:lpstr>
      <vt:lpstr>Lato-Heavy</vt:lpstr>
      <vt:lpstr>CRC Powerpoint 2018</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Scutelnicu</dc:creator>
  <cp:lastModifiedBy>Frances Jenkins</cp:lastModifiedBy>
  <cp:revision>69</cp:revision>
  <dcterms:created xsi:type="dcterms:W3CDTF">2019-02-25T16:49:24Z</dcterms:created>
  <dcterms:modified xsi:type="dcterms:W3CDTF">2024-03-08T10:49:41Z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0x01010096D9C44E00DDEB4EA40A8A5B9E2A8B5E</vt:lpwstr>
  </property>
</Properties>
</file>